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sldIdLst>
    <p:sldId id="295" r:id="rId2"/>
    <p:sldId id="293" r:id="rId3"/>
    <p:sldId id="297" r:id="rId4"/>
    <p:sldId id="298" r:id="rId5"/>
    <p:sldId id="299" r:id="rId6"/>
    <p:sldId id="300" r:id="rId7"/>
    <p:sldId id="260" r:id="rId8"/>
    <p:sldId id="257" r:id="rId9"/>
    <p:sldId id="301" r:id="rId10"/>
    <p:sldId id="303" r:id="rId11"/>
    <p:sldId id="304" r:id="rId12"/>
    <p:sldId id="302" r:id="rId13"/>
    <p:sldId id="305" r:id="rId14"/>
    <p:sldId id="306" r:id="rId15"/>
    <p:sldId id="264" r:id="rId16"/>
    <p:sldId id="263" r:id="rId17"/>
    <p:sldId id="291" r:id="rId18"/>
    <p:sldId id="307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12.12.2011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12.12.2011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12.12.2011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12.12.2011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12.12.2011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12.12.2011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12.12.2011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12.12.2011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12.12.2011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12.12.2011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12.12.2011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12.12.2011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://ru.wikipedia.org/wiki/%D0%A4%D0%B0%D0%B9%D0%BB:PhageExterior.svg" TargetMode="Externa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" Target="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435608" y="764704"/>
            <a:ext cx="7498080" cy="1656184"/>
          </a:xfrm>
        </p:spPr>
        <p:txBody>
          <a:bodyPr>
            <a:normAutofit/>
          </a:bodyPr>
          <a:lstStyle/>
          <a:p>
            <a:r>
              <a:rPr lang="ru-RU" sz="4400" b="1" dirty="0"/>
              <a:t>Неклеточные формы жизни.</a:t>
            </a:r>
            <a:br>
              <a:rPr lang="ru-RU" sz="4400" b="1" dirty="0"/>
            </a:br>
            <a:r>
              <a:rPr lang="ru-RU" sz="4400" b="1" dirty="0"/>
              <a:t>Вирусы и бактериофаги. </a:t>
            </a:r>
            <a:endParaRPr lang="ru-RU" dirty="0"/>
          </a:p>
        </p:txBody>
      </p:sp>
      <p:pic>
        <p:nvPicPr>
          <p:cNvPr id="6" name="Picture 10" descr="HIV197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2708920"/>
            <a:ext cx="3798887" cy="371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1263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15616" y="0"/>
            <a:ext cx="7704856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Этапы проникновения вируса в клетку и его размножение.</a:t>
            </a:r>
          </a:p>
          <a:p>
            <a:pPr algn="ctr"/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115616" y="1484784"/>
            <a:ext cx="770485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Вирус осаждается на поверхности мембраны клетки – абсорбция. </a:t>
            </a:r>
          </a:p>
          <a:p>
            <a:pPr marL="514350" indent="-514350">
              <a:buAutoNum type="arabicPeriod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Проникновение в клетку и впрыскивание нуклеиновой кислоты вируса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внутрь клетки путем эндоцитоза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– инъекция.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проникновение вируса в клетку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6387" y="4005064"/>
            <a:ext cx="3643313" cy="273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07293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15616" y="1196752"/>
            <a:ext cx="8172400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Репродукция нуклеиновых вируса – размножение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внутри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клетки.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Перепрограммирование клетки.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4. Синтез вирусных белков.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5. Формирование вирионов по принципу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      самосборки.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6. Выход вирусов из клетки - лизис.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71600" y="-99392"/>
            <a:ext cx="806489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Этапы проникновения вируса в клетку и его </a:t>
            </a:r>
            <a:r>
              <a:rPr lang="ru-RU" sz="44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размножение</a:t>
            </a:r>
            <a:r>
              <a:rPr lang="ru-RU" sz="4400" b="1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372200" y="6309320"/>
            <a:ext cx="15841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Вирионы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8" descr="48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15" r="1923"/>
          <a:stretch>
            <a:fillRect/>
          </a:stretch>
        </p:blipFill>
        <p:spPr bwMode="auto">
          <a:xfrm>
            <a:off x="3556901" y="4695523"/>
            <a:ext cx="2847378" cy="20707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2217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262774" y="1886927"/>
            <a:ext cx="33123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головка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19672" y="548680"/>
            <a:ext cx="64807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Бактериофаг</a:t>
            </a:r>
            <a:endParaRPr lang="ru-RU" sz="4000" b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1028" name="Picture 4" descr="http://upload.wikimedia.org/wikipedia/commons/thumb/4/4a/PhageExterior.svg/220px-PhageExterior.svg.p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555002"/>
            <a:ext cx="3283094" cy="3999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Прямая со стрелкой 5"/>
          <p:cNvCxnSpPr/>
          <p:nvPr/>
        </p:nvCxnSpPr>
        <p:spPr>
          <a:xfrm>
            <a:off x="3131840" y="2117760"/>
            <a:ext cx="9144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Левая круглая скобка 8"/>
          <p:cNvSpPr/>
          <p:nvPr/>
        </p:nvSpPr>
        <p:spPr>
          <a:xfrm>
            <a:off x="1403648" y="3068960"/>
            <a:ext cx="289176" cy="2304256"/>
          </a:xfrm>
          <a:prstGeom prst="leftBracke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1" name="Прямая со стрелкой 10"/>
          <p:cNvCxnSpPr/>
          <p:nvPr/>
        </p:nvCxnSpPr>
        <p:spPr>
          <a:xfrm>
            <a:off x="3347864" y="2564904"/>
            <a:ext cx="1008112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3131840" y="5013176"/>
            <a:ext cx="792088" cy="64807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3923928" y="4509120"/>
            <a:ext cx="677692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>
            <a:off x="3131840" y="3861048"/>
            <a:ext cx="9144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4686742" y="2348592"/>
            <a:ext cx="21895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капсид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95536" y="3861048"/>
            <a:ext cx="10081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хвост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262774" y="3717032"/>
            <a:ext cx="39096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елковый чехол хвоста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046240" y="5554407"/>
            <a:ext cx="3406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азальная пластинка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686742" y="4322713"/>
            <a:ext cx="27655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ф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ибрилла хвоста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7701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47664" y="476672"/>
            <a:ext cx="69127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  <a:t>Роль вирусов</a:t>
            </a:r>
            <a:endParaRPr lang="ru-RU" sz="4400" b="1" dirty="0">
              <a:solidFill>
                <a:srgbClr val="66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39752" y="116632"/>
            <a:ext cx="66967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rgbClr val="002060"/>
                </a:solidFill>
              </a:rPr>
              <a:t>"</a:t>
            </a:r>
            <a:r>
              <a:rPr lang="ru-RU" sz="2000" dirty="0" smtClean="0">
                <a:solidFill>
                  <a:srgbClr val="002060"/>
                </a:solidFill>
              </a:rPr>
              <a:t>Вирусы- самозваные </a:t>
            </a:r>
            <a:r>
              <a:rPr lang="ru-RU" sz="2000" dirty="0">
                <a:solidFill>
                  <a:srgbClr val="002060"/>
                </a:solidFill>
              </a:rPr>
              <a:t>диктаторы и двигатели эволюции"</a:t>
            </a:r>
          </a:p>
          <a:p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87624" y="1052736"/>
            <a:ext cx="7488832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Вирусы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являются возбудителями многих опасных болезней человека, животных и растений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0" indent="-457200">
              <a:buAutoNum type="arabicPeriod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Использование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в генетике и в селекции для получения вакцин против вирусных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заболеваний.</a:t>
            </a:r>
          </a:p>
          <a:p>
            <a:pPr marL="457200" indent="-457200">
              <a:buAutoNum type="arabicPeriod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Виротерапия.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9" name="Picture 8" descr="nanotechnolog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4077072"/>
            <a:ext cx="3024187" cy="2543175"/>
          </a:xfrm>
          <a:prstGeom prst="rect">
            <a:avLst/>
          </a:prstGeom>
          <a:noFill/>
          <a:ln w="76200" cmpd="tri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6758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15616" y="980728"/>
            <a:ext cx="705678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ВИРУСЫ</a:t>
            </a:r>
          </a:p>
          <a:p>
            <a:r>
              <a:rPr lang="ru-RU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ПОГРАНИЧНОЕ ПОЛОЖЕНИЕ</a:t>
            </a:r>
          </a:p>
          <a:p>
            <a:r>
              <a:rPr lang="ru-RU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СТРОЕНИЕ</a:t>
            </a:r>
          </a:p>
          <a:p>
            <a:r>
              <a:rPr lang="ru-RU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КАПСИД</a:t>
            </a:r>
          </a:p>
          <a:p>
            <a:r>
              <a:rPr lang="ru-RU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ДНК, РНК</a:t>
            </a:r>
          </a:p>
          <a:p>
            <a:r>
              <a:rPr lang="ru-RU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ВИРУСОЛОГИЯ</a:t>
            </a:r>
          </a:p>
          <a:p>
            <a:r>
              <a:rPr lang="ru-RU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ВИРУСНЫЕ ЗАБОЛЕВАНИЯ</a:t>
            </a:r>
          </a:p>
          <a:p>
            <a:endParaRPr lang="ru-RU" sz="36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53095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 fontScale="90000"/>
          </a:bodyPr>
          <a:lstStyle/>
          <a:p>
            <a:pPr marL="0" indent="0" algn="l" eaLnBrk="1" fontAlgn="auto" hangingPunct="1">
              <a:spcAft>
                <a:spcPts val="0"/>
              </a:spcAft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Выводы</a:t>
            </a:r>
            <a:r>
              <a:rPr lang="ru-RU" dirty="0" smtClean="0"/>
              <a:t>.</a:t>
            </a:r>
          </a:p>
        </p:txBody>
      </p:sp>
      <p:sp>
        <p:nvSpPr>
          <p:cNvPr id="23554" name="Rectangle 3"/>
          <p:cNvSpPr>
            <a:spLocks noGrp="1" noChangeArrowheads="1"/>
          </p:cNvSpPr>
          <p:nvPr>
            <p:ph idx="1"/>
          </p:nvPr>
        </p:nvSpPr>
        <p:spPr>
          <a:xfrm>
            <a:off x="1115616" y="1052736"/>
            <a:ext cx="8028384" cy="5256584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>
              <a:buBlip>
                <a:blip r:embed="rId2"/>
              </a:buBlip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Вирусы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— неклеточная форма жизни.</a:t>
            </a:r>
          </a:p>
          <a:p>
            <a:pPr>
              <a:buBlip>
                <a:blip r:embed="rId2"/>
              </a:buBlip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Вирусы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являются облигатными паразитами — они не способны размножаться вне клетки</a:t>
            </a:r>
          </a:p>
          <a:p>
            <a:pPr>
              <a:buBlip>
                <a:blip r:embed="rId2"/>
              </a:buBlip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Вирусы 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имеют специфический механизм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взаимодействия</a:t>
            </a:r>
          </a:p>
          <a:p>
            <a:pPr marL="82296" indent="0"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 клетками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Blip>
                <a:blip r:embed="rId2"/>
              </a:buBlip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Вирусы  внутриклеточные паразиты бактерий, растений, животных.</a:t>
            </a:r>
          </a:p>
          <a:p>
            <a:pPr>
              <a:buBlip>
                <a:blip r:embed="rId2"/>
              </a:buBlip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Вирусы 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— возбудители опасных заболеваний человека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" indent="0"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Обнаружен также вирус, поражающий другие вирусы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82296" indent="0">
              <a:buNone/>
            </a:pP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" indent="0">
              <a:buNone/>
            </a:pPr>
            <a:r>
              <a:rPr lang="ru-RU" sz="2000" dirty="0" smtClean="0">
                <a:solidFill>
                  <a:srgbClr val="663300"/>
                </a:solidFill>
              </a:rPr>
              <a:t>«</a:t>
            </a:r>
            <a:r>
              <a:rPr lang="ru-RU" sz="2000" dirty="0">
                <a:solidFill>
                  <a:srgbClr val="663300"/>
                </a:solidFill>
              </a:rPr>
              <a:t>Любая форма жизни является уникальной, требует к себе уважения, независимо от ее ценности для человека». </a:t>
            </a:r>
          </a:p>
          <a:p>
            <a:pPr eaLnBrk="1" hangingPunct="1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3729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Box 3"/>
          <p:cNvSpPr txBox="1">
            <a:spLocks noChangeArrowheads="1"/>
          </p:cNvSpPr>
          <p:nvPr/>
        </p:nvSpPr>
        <p:spPr bwMode="auto">
          <a:xfrm>
            <a:off x="642938" y="571500"/>
            <a:ext cx="26638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ru-RU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Рефлексия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8788" y="1989138"/>
            <a:ext cx="8113712" cy="25542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571500" indent="-571500" algn="l">
              <a:buFont typeface="Arial" pitchFamily="34" charset="0"/>
              <a:buChar char="•"/>
              <a:defRPr/>
            </a:pPr>
            <a:r>
              <a:rPr lang="ru-RU" sz="3200" b="0" dirty="0">
                <a:latin typeface="Times New Roman" pitchFamily="18" charset="0"/>
                <a:cs typeface="Times New Roman" pitchFamily="18" charset="0"/>
              </a:rPr>
              <a:t>Что нового вы узнали на уроке?</a:t>
            </a:r>
          </a:p>
          <a:p>
            <a:pPr marL="571500" indent="-571500" algn="l">
              <a:buFont typeface="Arial" pitchFamily="34" charset="0"/>
              <a:buChar char="•"/>
              <a:defRPr/>
            </a:pPr>
            <a:r>
              <a:rPr lang="ru-RU" sz="3200" b="0" dirty="0">
                <a:latin typeface="Times New Roman" pitchFamily="18" charset="0"/>
                <a:cs typeface="Times New Roman" pitchFamily="18" charset="0"/>
              </a:rPr>
              <a:t>По каким вопросам темы вы</a:t>
            </a:r>
          </a:p>
          <a:p>
            <a:pPr algn="l">
              <a:defRPr/>
            </a:pPr>
            <a:r>
              <a:rPr lang="ru-RU" sz="3200" b="0" dirty="0">
                <a:latin typeface="Times New Roman" pitchFamily="18" charset="0"/>
                <a:cs typeface="Times New Roman" pitchFamily="18" charset="0"/>
              </a:rPr>
              <a:t>     расширили бы свои знания?</a:t>
            </a:r>
          </a:p>
          <a:p>
            <a:pPr marL="571500" indent="-571500" algn="l">
              <a:buFont typeface="Arial" pitchFamily="34" charset="0"/>
              <a:buChar char="•"/>
              <a:defRPr/>
            </a:pPr>
            <a:r>
              <a:rPr lang="ru-RU" sz="3200" b="0" dirty="0">
                <a:latin typeface="Times New Roman" pitchFamily="18" charset="0"/>
                <a:cs typeface="Times New Roman" pitchFamily="18" charset="0"/>
              </a:rPr>
              <a:t>Над какими вопросами вам  еще</a:t>
            </a:r>
          </a:p>
          <a:p>
            <a:pPr algn="l">
              <a:defRPr/>
            </a:pPr>
            <a:r>
              <a:rPr lang="ru-RU" sz="3200" b="0" dirty="0">
                <a:latin typeface="Times New Roman" pitchFamily="18" charset="0"/>
                <a:cs typeface="Times New Roman" pitchFamily="18" charset="0"/>
              </a:rPr>
              <a:t>     необходимо  поработать?</a:t>
            </a:r>
          </a:p>
        </p:txBody>
      </p:sp>
    </p:spTree>
    <p:extLst>
      <p:ext uri="{BB962C8B-B14F-4D97-AF65-F5344CB8AC3E}">
        <p14:creationId xmlns:p14="http://schemas.microsoft.com/office/powerpoint/2010/main" val="1727555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61" name="Rectangle 5"/>
          <p:cNvSpPr>
            <a:spLocks noGrp="1" noRot="1" noChangeArrowheads="1"/>
          </p:cNvSpPr>
          <p:nvPr>
            <p:ph type="title"/>
          </p:nvPr>
        </p:nvSpPr>
        <p:spPr>
          <a:xfrm>
            <a:off x="1043608" y="3429000"/>
            <a:ext cx="7920880" cy="2086168"/>
          </a:xfrm>
        </p:spPr>
        <p:txBody>
          <a:bodyPr/>
          <a:lstStyle/>
          <a:p>
            <a:r>
              <a:rPr lang="ru-RU" sz="3200" dirty="0"/>
              <a:t>Итак, сегодня, как и в первые годы, после открытия вируса, нет единого ответа на вопрос: «Что такое  или кто такой вирус?»</a:t>
            </a:r>
          </a:p>
        </p:txBody>
      </p:sp>
      <p:pic>
        <p:nvPicPr>
          <p:cNvPr id="147463" name="Picture 7" descr="109786394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3400" y="17325"/>
            <a:ext cx="4648200" cy="3606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47465" name="Rectangle 9"/>
          <p:cNvSpPr>
            <a:spLocks noChangeArrowheads="1"/>
          </p:cNvSpPr>
          <p:nvPr/>
        </p:nvSpPr>
        <p:spPr bwMode="auto">
          <a:xfrm>
            <a:off x="899592" y="5389563"/>
            <a:ext cx="7848872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 eaLnBrk="1" hangingPunct="1"/>
            <a:r>
              <a:rPr lang="ru-RU" sz="2800" b="1" dirty="0"/>
              <a:t>Они словно балансируют на самой грани между живым  и неживым. </a:t>
            </a:r>
          </a:p>
        </p:txBody>
      </p:sp>
    </p:spTree>
    <p:extLst>
      <p:ext uri="{BB962C8B-B14F-4D97-AF65-F5344CB8AC3E}">
        <p14:creationId xmlns:p14="http://schemas.microsoft.com/office/powerpoint/2010/main" val="792108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31640" y="476672"/>
            <a:ext cx="7272808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В подготовке презентации использованы</a:t>
            </a:r>
            <a:r>
              <a:rPr lang="ru-RU" dirty="0" smtClean="0"/>
              <a:t>:</a:t>
            </a:r>
          </a:p>
          <a:p>
            <a:endParaRPr lang="ru-RU" dirty="0"/>
          </a:p>
          <a:p>
            <a:r>
              <a:rPr lang="ru-RU" dirty="0"/>
              <a:t>1.   Образовательный комплекс. </a:t>
            </a:r>
            <a:r>
              <a:rPr lang="ru-RU" dirty="0" smtClean="0"/>
              <a:t>Общая биология.</a:t>
            </a:r>
            <a:endParaRPr lang="ru-RU" dirty="0"/>
          </a:p>
          <a:p>
            <a:pPr marL="342900" indent="-342900"/>
            <a:r>
              <a:rPr lang="ru-RU" dirty="0" smtClean="0"/>
              <a:t>2</a:t>
            </a:r>
            <a:r>
              <a:rPr lang="ru-RU" dirty="0"/>
              <a:t>.  Ресурсы Интернет (все  фотографии, рисунки</a:t>
            </a:r>
            <a:r>
              <a:rPr lang="ru-RU" dirty="0" smtClean="0"/>
              <a:t>).</a:t>
            </a:r>
          </a:p>
          <a:p>
            <a:pPr marL="342900" indent="-342900"/>
            <a:r>
              <a:rPr lang="ru-RU" dirty="0" smtClean="0"/>
              <a:t>3. </a:t>
            </a:r>
            <a:r>
              <a:rPr lang="ru-RU" dirty="0"/>
              <a:t>Информационно-образовательные ресурсы по </a:t>
            </a:r>
            <a:r>
              <a:rPr lang="ru-RU" dirty="0" smtClean="0"/>
              <a:t>биологи.</a:t>
            </a:r>
          </a:p>
          <a:p>
            <a:pPr marL="342900" indent="-342900"/>
            <a:r>
              <a:rPr lang="ru-RU" dirty="0" smtClean="0"/>
              <a:t>4. </a:t>
            </a:r>
            <a:r>
              <a:rPr lang="ru-RU" dirty="0" err="1"/>
              <a:t>Викепедия</a:t>
            </a:r>
            <a:r>
              <a:rPr lang="ru-RU" dirty="0"/>
              <a:t> – свободная энциклопедия</a:t>
            </a:r>
            <a:r>
              <a:rPr lang="ru-RU" dirty="0" smtClean="0"/>
              <a:t>.</a:t>
            </a:r>
          </a:p>
          <a:p>
            <a:r>
              <a:rPr lang="ru-RU" dirty="0" smtClean="0"/>
              <a:t>5. Общая </a:t>
            </a:r>
            <a:r>
              <a:rPr lang="ru-RU" dirty="0"/>
              <a:t>биология: Учеб. для 10-11 </a:t>
            </a:r>
            <a:r>
              <a:rPr lang="ru-RU" dirty="0" err="1"/>
              <a:t>кл</a:t>
            </a:r>
            <a:r>
              <a:rPr lang="ru-RU" dirty="0"/>
              <a:t>. </a:t>
            </a:r>
            <a:r>
              <a:rPr lang="ru-RU" dirty="0" err="1"/>
              <a:t>Д.К.Беляев</a:t>
            </a:r>
            <a:r>
              <a:rPr lang="ru-RU" dirty="0"/>
              <a:t>, 2010г.</a:t>
            </a:r>
          </a:p>
          <a:p>
            <a:r>
              <a:rPr lang="ru-RU" dirty="0"/>
              <a:t>6</a:t>
            </a:r>
            <a:r>
              <a:rPr lang="ru-RU" dirty="0" smtClean="0"/>
              <a:t>. </a:t>
            </a:r>
            <a:r>
              <a:rPr lang="ru-RU" dirty="0"/>
              <a:t>Общая биология: Учеб. Для 10-11 </a:t>
            </a:r>
            <a:r>
              <a:rPr lang="ru-RU" dirty="0" err="1"/>
              <a:t>кл</a:t>
            </a:r>
            <a:r>
              <a:rPr lang="ru-RU" dirty="0"/>
              <a:t>. </a:t>
            </a:r>
            <a:r>
              <a:rPr lang="ru-RU" dirty="0" err="1"/>
              <a:t>А.О.Рувинский</a:t>
            </a:r>
            <a:r>
              <a:rPr lang="ru-RU" dirty="0"/>
              <a:t>, 2009г.</a:t>
            </a:r>
          </a:p>
          <a:p>
            <a:pPr marL="342900" indent="-342900"/>
            <a:endParaRPr lang="ru-RU" sz="1600" dirty="0"/>
          </a:p>
          <a:p>
            <a:pPr marL="342900" indent="-342900"/>
            <a:endParaRPr lang="ru-RU" sz="1600" dirty="0"/>
          </a:p>
          <a:p>
            <a:pPr marL="342900" indent="-342900"/>
            <a:endParaRPr lang="ru-RU" sz="1600" dirty="0"/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043608" y="6237312"/>
            <a:ext cx="8064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Автор </a:t>
            </a:r>
            <a:r>
              <a:rPr lang="ru-RU" dirty="0" err="1"/>
              <a:t>Карунина</a:t>
            </a:r>
            <a:r>
              <a:rPr lang="ru-RU" dirty="0"/>
              <a:t> Н.Н. учитель биологии МОУ средняя школа №6 г. Кинешма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911224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2">
                    <a:satMod val="130000"/>
                  </a:schemeClr>
                </a:solidFill>
                <a:latin typeface="Monotype Corsiva" pitchFamily="66" charset="0"/>
              </a:rPr>
              <a:t>ЦЕЛЬ УРОКА</a:t>
            </a:r>
            <a:endParaRPr lang="ru-RU" b="1" dirty="0">
              <a:solidFill>
                <a:schemeClr val="tx2">
                  <a:satMod val="130000"/>
                </a:schemeClr>
              </a:solidFill>
              <a:latin typeface="Monotype Corsiva" pitchFamily="66" charset="0"/>
            </a:endParaRPr>
          </a:p>
        </p:txBody>
      </p:sp>
      <p:grpSp>
        <p:nvGrpSpPr>
          <p:cNvPr id="3" name="Содержимое 2"/>
          <p:cNvGrpSpPr>
            <a:grpSpLocks noGrp="1"/>
          </p:cNvGrpSpPr>
          <p:nvPr/>
        </p:nvGrpSpPr>
        <p:grpSpPr bwMode="auto">
          <a:xfrm>
            <a:off x="987425" y="1444625"/>
            <a:ext cx="7510463" cy="4810125"/>
            <a:chOff x="622" y="910"/>
            <a:chExt cx="4731" cy="3030"/>
          </a:xfrm>
        </p:grpSpPr>
        <p:pic>
          <p:nvPicPr>
            <p:cNvPr id="11267" name="Содержимое 2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2" y="910"/>
              <a:ext cx="4731" cy="30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268" name="Text Box 4"/>
            <p:cNvSpPr txBox="1">
              <a:spLocks noChangeArrowheads="1"/>
            </p:cNvSpPr>
            <p:nvPr/>
          </p:nvSpPr>
          <p:spPr bwMode="auto">
            <a:xfrm>
              <a:off x="624" y="912"/>
              <a:ext cx="4723" cy="30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365125" indent="-282575" eaLnBrk="0" hangingPunct="0">
                <a:defRPr>
                  <a:solidFill>
                    <a:schemeClr val="tx1"/>
                  </a:solidFill>
                  <a:latin typeface="Gill Sans MT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Gill Sans MT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Gill Sans MT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Gill Sans MT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Gill Sans MT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</a:defRPr>
              </a:lvl9pPr>
            </a:lstStyle>
            <a:p>
              <a:pPr eaLnBrk="1" hangingPunct="1">
                <a:spcBef>
                  <a:spcPts val="600"/>
                </a:spcBef>
                <a:buClr>
                  <a:schemeClr val="accent1"/>
                </a:buClr>
                <a:buSzPct val="80000"/>
                <a:buFont typeface="Wingdings 2" pitchFamily="18" charset="2"/>
                <a:buChar char=""/>
              </a:pPr>
              <a:r>
                <a:rPr lang="ru-RU" sz="3200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Corbel" pitchFamily="34" charset="0"/>
                </a:rPr>
                <a:t>Познакомиться с </a:t>
              </a:r>
              <a:r>
                <a:rPr lang="ru-RU" sz="3200" dirty="0" smtClean="0">
                  <a:effectLst>
                    <a:outerShdw blurRad="38100" dist="38100" dir="2700000" algn="tl">
                      <a:srgbClr val="C0C0C0"/>
                    </a:outerShdw>
                  </a:effectLst>
                  <a:latin typeface="Corbel" pitchFamily="34" charset="0"/>
                </a:rPr>
                <a:t>историей открытия вирусов.</a:t>
              </a:r>
            </a:p>
            <a:p>
              <a:pPr marL="82550" indent="0" eaLnBrk="1" hangingPunct="1">
                <a:spcBef>
                  <a:spcPts val="600"/>
                </a:spcBef>
                <a:buClr>
                  <a:schemeClr val="accent1"/>
                </a:buClr>
                <a:buSzPct val="80000"/>
              </a:pPr>
              <a:endParaRPr lang="ru-RU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Corbel" pitchFamily="34" charset="0"/>
              </a:endParaRPr>
            </a:p>
            <a:p>
              <a:pPr eaLnBrk="1" hangingPunct="1">
                <a:spcBef>
                  <a:spcPts val="600"/>
                </a:spcBef>
                <a:buClr>
                  <a:schemeClr val="accent1"/>
                </a:buClr>
                <a:buSzPct val="80000"/>
                <a:buFont typeface="Wingdings 2" pitchFamily="18" charset="2"/>
                <a:buChar char=""/>
              </a:pPr>
              <a:r>
                <a:rPr lang="ru-RU" sz="3200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Corbel" pitchFamily="34" charset="0"/>
                </a:rPr>
                <a:t>Изучить особенности их </a:t>
              </a:r>
              <a:r>
                <a:rPr lang="ru-RU" sz="3200" dirty="0" smtClean="0">
                  <a:effectLst>
                    <a:outerShdw blurRad="38100" dist="38100" dir="2700000" algn="tl">
                      <a:srgbClr val="C0C0C0"/>
                    </a:outerShdw>
                  </a:effectLst>
                  <a:latin typeface="Corbel" pitchFamily="34" charset="0"/>
                </a:rPr>
                <a:t>строения.</a:t>
              </a:r>
            </a:p>
            <a:p>
              <a:pPr marL="82550" indent="0" eaLnBrk="1" hangingPunct="1">
                <a:spcBef>
                  <a:spcPts val="600"/>
                </a:spcBef>
                <a:buClr>
                  <a:schemeClr val="accent1"/>
                </a:buClr>
                <a:buSzPct val="80000"/>
              </a:pPr>
              <a:endParaRPr lang="ru-RU" sz="32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rbel" pitchFamily="34" charset="0"/>
              </a:endParaRPr>
            </a:p>
            <a:p>
              <a:pPr eaLnBrk="1" hangingPunct="1">
                <a:spcBef>
                  <a:spcPts val="600"/>
                </a:spcBef>
                <a:buClr>
                  <a:schemeClr val="accent1"/>
                </a:buClr>
                <a:buSzPct val="80000"/>
                <a:buFont typeface="Wingdings 2" pitchFamily="18" charset="2"/>
                <a:buChar char=""/>
              </a:pPr>
              <a:r>
                <a:rPr lang="ru-RU" sz="3200" dirty="0" smtClean="0">
                  <a:effectLst>
                    <a:outerShdw blurRad="38100" dist="38100" dir="2700000" algn="tl">
                      <a:srgbClr val="C0C0C0"/>
                    </a:outerShdw>
                  </a:effectLst>
                  <a:latin typeface="Corbel" pitchFamily="34" charset="0"/>
                </a:rPr>
                <a:t>Рассмотреть </a:t>
              </a:r>
              <a:r>
                <a:rPr lang="ru-RU" sz="3200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Corbel" pitchFamily="34" charset="0"/>
                </a:rPr>
                <a:t>жизненный цикл </a:t>
              </a:r>
              <a:r>
                <a:rPr lang="ru-RU" sz="3200" dirty="0" smtClean="0">
                  <a:effectLst>
                    <a:outerShdw blurRad="38100" dist="38100" dir="2700000" algn="tl">
                      <a:srgbClr val="C0C0C0"/>
                    </a:outerShdw>
                  </a:effectLst>
                  <a:latin typeface="Corbel" pitchFamily="34" charset="0"/>
                </a:rPr>
                <a:t>вируса.</a:t>
              </a:r>
            </a:p>
            <a:p>
              <a:pPr marL="82550" indent="0" eaLnBrk="1" hangingPunct="1">
                <a:spcBef>
                  <a:spcPts val="600"/>
                </a:spcBef>
                <a:buClr>
                  <a:schemeClr val="accent1"/>
                </a:buClr>
                <a:buSzPct val="80000"/>
              </a:pPr>
              <a:endParaRPr lang="ru-RU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Corbel" pitchFamily="34" charset="0"/>
              </a:endParaRPr>
            </a:p>
            <a:p>
              <a:pPr eaLnBrk="1" hangingPunct="1">
                <a:spcBef>
                  <a:spcPts val="600"/>
                </a:spcBef>
                <a:buClr>
                  <a:schemeClr val="accent1"/>
                </a:buClr>
                <a:buSzPct val="80000"/>
                <a:buFont typeface="Wingdings 2" pitchFamily="18" charset="2"/>
                <a:buChar char=""/>
              </a:pPr>
              <a:endParaRPr lang="ru-RU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Corbe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83367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2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70669" y="73025"/>
            <a:ext cx="8675688" cy="126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043607" y="548680"/>
            <a:ext cx="790274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tx2">
                    <a:lumMod val="75000"/>
                  </a:schemeClr>
                </a:solidFill>
                <a:latin typeface="Comic Sans MS"/>
              </a:rPr>
              <a:t>Происхождение вирусов</a:t>
            </a:r>
          </a:p>
          <a:p>
            <a:endParaRPr lang="ru-RU" dirty="0"/>
          </a:p>
        </p:txBody>
      </p:sp>
      <p:sp>
        <p:nvSpPr>
          <p:cNvPr id="8" name="Rectangle 12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1187624" y="1656676"/>
            <a:ext cx="4104456" cy="973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lnSpc>
                <a:spcPct val="80000"/>
              </a:lnSpc>
            </a:pPr>
            <a:r>
              <a:rPr lang="ru-RU" b="1" dirty="0">
                <a:solidFill>
                  <a:schemeClr val="bg1"/>
                </a:solidFill>
              </a:rPr>
              <a:t>Вирусы — сборная группа, не имеющая общего предка. В настоящее время существует несколько гипотез, объясняющих происхождение вирусов.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187624" y="1988840"/>
            <a:ext cx="36004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Вирусы – сборная группа, не имеющая общего предка. В настоящее время существует несколько  гипотез, объясняющих происхождение вирусов.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10" descr="вирус герпес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1890" y="3789040"/>
            <a:ext cx="2952750" cy="2894013"/>
          </a:xfrm>
          <a:prstGeom prst="rect">
            <a:avLst/>
          </a:prstGeom>
          <a:noFill/>
          <a:ln w="57150" cmpd="thickThin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0" descr="HIV197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5982" y="1163290"/>
            <a:ext cx="3000375" cy="293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2987824" y="6237312"/>
            <a:ext cx="1800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Вирус герпеса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9064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340768"/>
            <a:ext cx="759633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Вирусы – потомки древних</a:t>
            </a:r>
          </a:p>
          <a:p>
            <a:pPr algn="ctr"/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доклеточных форм жизни.</a:t>
            </a:r>
          </a:p>
          <a:p>
            <a:pPr algn="ctr"/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На Земле существуют уже </a:t>
            </a:r>
          </a:p>
          <a:p>
            <a:pPr algn="ctr"/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более 4,5 млрд. лет.</a:t>
            </a:r>
          </a:p>
          <a:p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91680" y="404664"/>
            <a:ext cx="65527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Гипотеза 1. Первые на Земле.</a:t>
            </a:r>
            <a:endParaRPr lang="ru-RU" sz="4400" b="1" dirty="0">
              <a:solidFill>
                <a:srgbClr val="66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6" name="Picture 12" descr="герпес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846"/>
          <a:stretch>
            <a:fillRect/>
          </a:stretch>
        </p:blipFill>
        <p:spPr bwMode="auto">
          <a:xfrm>
            <a:off x="0" y="4383360"/>
            <a:ext cx="2160240" cy="213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1" descr="1fh6-5A-larg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47864" y="3895313"/>
            <a:ext cx="2538536" cy="2538536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" name="Picture 8" descr="F1C30FB9-F95F-8B4E-9FAF03A0503D1ABA_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50" r="6250"/>
          <a:stretch>
            <a:fillRect/>
          </a:stretch>
        </p:blipFill>
        <p:spPr bwMode="auto">
          <a:xfrm>
            <a:off x="6588224" y="2492896"/>
            <a:ext cx="2423741" cy="2423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4640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109786394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7504" y="116632"/>
            <a:ext cx="2324100" cy="18034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699792" y="260648"/>
            <a:ext cx="51845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Гипотеза 2</a:t>
            </a:r>
            <a:endParaRPr lang="ru-RU" sz="4400" b="1" dirty="0">
              <a:solidFill>
                <a:srgbClr val="66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63888" y="1030089"/>
            <a:ext cx="547260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Вирусы –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потомки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древнейших бактерий, утративших собственный механизм синтеза белка и перешедших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к внутриклеточному паразитизму</a:t>
            </a:r>
            <a:r>
              <a:rPr lang="ru-RU" b="1" dirty="0"/>
              <a:t>.</a:t>
            </a:r>
          </a:p>
        </p:txBody>
      </p:sp>
      <p:pic>
        <p:nvPicPr>
          <p:cNvPr id="5" name="Picture 8" descr="вирус грип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4569519"/>
            <a:ext cx="2880320" cy="2159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0" descr="3f8d1bce93ff9ce7fe2d304ac1fc1e3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821" y="3140968"/>
            <a:ext cx="2546052" cy="2111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13315" y="5252274"/>
            <a:ext cx="28065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Синтезированный вирус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83968" y="6237312"/>
            <a:ext cx="17281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Вирус гриппа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3490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47664" y="332656"/>
            <a:ext cx="57606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Гипотеза 3</a:t>
            </a:r>
            <a:endParaRPr lang="ru-RU" sz="4400" b="1" dirty="0">
              <a:solidFill>
                <a:srgbClr val="66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71600" y="1340768"/>
            <a:ext cx="4464496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Вирусы – составные части клеток всех живых существ, своеобразные «одичавшие гены», постоянно образующиеся в живых клетках.</a:t>
            </a:r>
          </a:p>
          <a:p>
            <a:endParaRPr lang="ru-RU" dirty="0"/>
          </a:p>
        </p:txBody>
      </p:sp>
      <p:pic>
        <p:nvPicPr>
          <p:cNvPr id="4" name="Picture 11" descr="вирус коровьей осп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2220" y="207345"/>
            <a:ext cx="2277244" cy="2266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 descr="вирус ветряной оспы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356992"/>
            <a:ext cx="3201987" cy="2625725"/>
          </a:xfrm>
          <a:prstGeom prst="rect">
            <a:avLst/>
          </a:prstGeom>
          <a:noFill/>
          <a:ln w="76200" cmpd="tri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372200" y="2455486"/>
            <a:ext cx="26372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Вирус коровьей оспы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20072" y="5982717"/>
            <a:ext cx="33843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Вирус ветряной оспы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1973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229600" cy="511156"/>
          </a:xfrm>
        </p:spPr>
        <p:txBody>
          <a:bodyPr>
            <a:normAutofit fontScale="90000"/>
          </a:bodyPr>
          <a:lstStyle/>
          <a:p>
            <a:pPr marL="0" indent="0" algn="ctr" eaLnBrk="1" fontAlgn="auto" hangingPunct="1">
              <a:spcAft>
                <a:spcPts val="0"/>
              </a:spcAft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Строение вируса</a:t>
            </a:r>
          </a:p>
        </p:txBody>
      </p:sp>
      <p:sp>
        <p:nvSpPr>
          <p:cNvPr id="15362" name="Rectangle 3"/>
          <p:cNvSpPr>
            <a:spLocks noGrp="1" noChangeArrowheads="1"/>
          </p:cNvSpPr>
          <p:nvPr>
            <p:ph idx="1"/>
          </p:nvPr>
        </p:nvSpPr>
        <p:spPr>
          <a:xfrm>
            <a:off x="0" y="642938"/>
            <a:ext cx="9144000" cy="1928812"/>
          </a:xfrm>
          <a:prstGeom prst="rect">
            <a:avLst/>
          </a:prstGeom>
        </p:spPr>
        <p:txBody>
          <a:bodyPr/>
          <a:lstStyle/>
          <a:p>
            <a:pPr marL="45720" indent="0" eaLnBrk="1" hangingPunct="1"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Вирус (от лат. 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virus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 — яд) — простейшая форма жизни на нашей планете, микроскопическая частица, представляющая собой молекулы нуклеиновых кислот (ДНК или РНК), заключённые в защитную белковую оболочку 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(капсид)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и способные инфицировать живые организмы</a:t>
            </a:r>
          </a:p>
        </p:txBody>
      </p:sp>
      <p:pic>
        <p:nvPicPr>
          <p:cNvPr id="15364" name="Picture 4" descr="ВИЧ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35" t="19815" r="2611" b="2985"/>
          <a:stretch>
            <a:fillRect/>
          </a:stretch>
        </p:blipFill>
        <p:spPr bwMode="auto">
          <a:xfrm>
            <a:off x="1500188" y="2214563"/>
            <a:ext cx="6515100" cy="407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5" name="Прямоугольник 4"/>
          <p:cNvSpPr>
            <a:spLocks noChangeArrowheads="1"/>
          </p:cNvSpPr>
          <p:nvPr/>
        </p:nvSpPr>
        <p:spPr bwMode="auto">
          <a:xfrm>
            <a:off x="1500188" y="6415458"/>
            <a:ext cx="422394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Вне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организма хозяина – вирион</a:t>
            </a:r>
          </a:p>
        </p:txBody>
      </p:sp>
    </p:spTree>
    <p:extLst>
      <p:ext uri="{BB962C8B-B14F-4D97-AF65-F5344CB8AC3E}">
        <p14:creationId xmlns:p14="http://schemas.microsoft.com/office/powerpoint/2010/main" val="65361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4852" y="116632"/>
            <a:ext cx="7543564" cy="3528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34852" y="3717032"/>
            <a:ext cx="7829636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ru-RU" sz="2800" dirty="0"/>
              <a:t>Схематичное строение вируса: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800" dirty="0"/>
              <a:t> 1 - сердцевина (однонитчатая РНК</a:t>
            </a:r>
            <a:r>
              <a:rPr lang="ru-RU" sz="2800" dirty="0" smtClean="0"/>
              <a:t>);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800" dirty="0" smtClean="0"/>
              <a:t> </a:t>
            </a:r>
            <a:r>
              <a:rPr lang="ru-RU" sz="2800" dirty="0"/>
              <a:t>2 - белковая оболочка (капсид); </a:t>
            </a:r>
            <a:endParaRPr lang="ru-RU" sz="2800" dirty="0" smtClean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800" dirty="0" smtClean="0"/>
              <a:t> 3 </a:t>
            </a:r>
            <a:r>
              <a:rPr lang="ru-RU" sz="2800" dirty="0"/>
              <a:t>- дополнительная липопротеидная оболочка; </a:t>
            </a:r>
            <a:endParaRPr lang="ru-RU" sz="2800" dirty="0" smtClean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800" dirty="0" smtClean="0"/>
              <a:t> 4 </a:t>
            </a:r>
            <a:r>
              <a:rPr lang="ru-RU" sz="2800" dirty="0"/>
              <a:t>- </a:t>
            </a:r>
            <a:r>
              <a:rPr lang="ru-RU" sz="2800" dirty="0" err="1"/>
              <a:t>капсомеры</a:t>
            </a:r>
            <a:r>
              <a:rPr lang="ru-RU" sz="2800" dirty="0"/>
              <a:t> (структурные части капсида).</a:t>
            </a:r>
          </a:p>
          <a:p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4003063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75656" y="332656"/>
            <a:ext cx="68407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4800" b="1" dirty="0">
              <a:solidFill>
                <a:srgbClr val="66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71600" y="1700808"/>
            <a:ext cx="8172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1 фаза. Внеклеточная или покоящаяся-</a:t>
            </a:r>
          </a:p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          вирусная частица – </a:t>
            </a:r>
            <a: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вирион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2 фаза. Внутриклеточная – размножающаяся.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59632" y="476672"/>
            <a:ext cx="70567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Жизненный цикл вируса</a:t>
            </a:r>
          </a:p>
        </p:txBody>
      </p:sp>
    </p:spTree>
    <p:extLst>
      <p:ext uri="{BB962C8B-B14F-4D97-AF65-F5344CB8AC3E}">
        <p14:creationId xmlns:p14="http://schemas.microsoft.com/office/powerpoint/2010/main" val="2917473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1277</TotalTime>
  <Words>511</Words>
  <Application>Microsoft Office PowerPoint</Application>
  <PresentationFormat>Экран (4:3)</PresentationFormat>
  <Paragraphs>98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Солнцестояние</vt:lpstr>
      <vt:lpstr>Неклеточные формы жизни. Вирусы и бактериофаги. </vt:lpstr>
      <vt:lpstr>ЦЕЛЬ УРОКА</vt:lpstr>
      <vt:lpstr>Презентация PowerPoint</vt:lpstr>
      <vt:lpstr>Презентация PowerPoint</vt:lpstr>
      <vt:lpstr>Презентация PowerPoint</vt:lpstr>
      <vt:lpstr>Презентация PowerPoint</vt:lpstr>
      <vt:lpstr>Строение вируса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Выводы.</vt:lpstr>
      <vt:lpstr>Презентация PowerPoint</vt:lpstr>
      <vt:lpstr>Итак, сегодня, как и в первые годы, после открытия вируса, нет единого ответа на вопрос: «Что такое  или кто такой вирус?»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Неклеточные формы жизни. Вирусы и бактериофаги. </dc:title>
  <dc:creator>USER</dc:creator>
  <cp:lastModifiedBy>USER</cp:lastModifiedBy>
  <cp:revision>45</cp:revision>
  <dcterms:created xsi:type="dcterms:W3CDTF">2011-11-06T10:34:12Z</dcterms:created>
  <dcterms:modified xsi:type="dcterms:W3CDTF">2011-12-12T18:50:18Z</dcterms:modified>
</cp:coreProperties>
</file>